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325" r:id="rId3"/>
    <p:sldId id="308" r:id="rId4"/>
    <p:sldId id="309" r:id="rId5"/>
    <p:sldId id="293" r:id="rId6"/>
    <p:sldId id="313" r:id="rId7"/>
    <p:sldId id="314" r:id="rId8"/>
    <p:sldId id="316" r:id="rId9"/>
    <p:sldId id="298" r:id="rId10"/>
    <p:sldId id="312" r:id="rId11"/>
    <p:sldId id="294" r:id="rId12"/>
    <p:sldId id="317" r:id="rId13"/>
    <p:sldId id="270" r:id="rId14"/>
    <p:sldId id="296" r:id="rId15"/>
    <p:sldId id="271" r:id="rId16"/>
    <p:sldId id="323" r:id="rId17"/>
    <p:sldId id="290" r:id="rId18"/>
    <p:sldId id="318" r:id="rId19"/>
    <p:sldId id="304" r:id="rId20"/>
    <p:sldId id="277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45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доля доходов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доходов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5075446650249802E-4"/>
                  <c:y val="-1.09545975392960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25,94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0711397561791E-2"/>
                  <c:y val="-3.38475430307812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3,</a:t>
                    </a:r>
                    <a:r>
                      <a:rPr lang="ru-RU" dirty="0" smtClean="0"/>
                      <a:t>05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60530609349507"/>
                  <c:y val="-7.097360859901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69,86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9.9</c:v>
                </c:pt>
                <c:pt idx="1">
                  <c:v>3.2</c:v>
                </c:pt>
                <c:pt idx="2">
                  <c:v>86.9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1"/>
                </a:solidFill>
              </a:rPr>
              <a:t>доля расходов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 51,32</c:v>
                </c:pt>
                <c:pt idx="1">
                  <c:v>национальная оборона 4,06</c:v>
                </c:pt>
                <c:pt idx="2">
                  <c:v>национальная экономика 15,47</c:v>
                </c:pt>
                <c:pt idx="3">
                  <c:v>жилищно-коммунальное хозяйство 25,1</c:v>
                </c:pt>
                <c:pt idx="4">
                  <c:v>культура и кинематография 4,1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51.32</c:v>
                </c:pt>
                <c:pt idx="1">
                  <c:v>4.0599999999999996</c:v>
                </c:pt>
                <c:pt idx="2">
                  <c:v>15.47</c:v>
                </c:pt>
                <c:pt idx="3">
                  <c:v>25.1</c:v>
                </c:pt>
                <c:pt idx="4">
                  <c:v>4.0999999999999996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8627924793513"/>
          <c:y val="1.9244976079105761E-3"/>
          <c:w val="0.3396012889285695"/>
          <c:h val="0.97463958560933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6FAA9-AA12-4872-957A-443D0BF251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FB8F84-1A89-4FB2-B204-ED9DC24F69FC}">
      <dgm:prSet phldrT="[Текст]"/>
      <dgm:spPr/>
      <dgm:t>
        <a:bodyPr/>
        <a:lstStyle/>
        <a:p>
          <a:r>
            <a:rPr lang="ru-RU" dirty="0" smtClean="0"/>
            <a:t>Налоговые доходы 2 411 369,94</a:t>
          </a:r>
          <a:endParaRPr lang="ru-RU" dirty="0"/>
        </a:p>
      </dgm:t>
    </dgm:pt>
    <dgm:pt modelId="{CB0AE041-D2D4-4993-9C4B-DD74BAEAEA8B}" type="parTrans" cxnId="{67905DC1-9488-4ACB-8AF1-9526218AA7C5}">
      <dgm:prSet/>
      <dgm:spPr/>
      <dgm:t>
        <a:bodyPr/>
        <a:lstStyle/>
        <a:p>
          <a:endParaRPr lang="ru-RU"/>
        </a:p>
      </dgm:t>
    </dgm:pt>
    <dgm:pt modelId="{5EE492B5-99A5-44BA-9755-8E8D45D148EA}" type="sibTrans" cxnId="{67905DC1-9488-4ACB-8AF1-9526218AA7C5}">
      <dgm:prSet/>
      <dgm:spPr/>
      <dgm:t>
        <a:bodyPr/>
        <a:lstStyle/>
        <a:p>
          <a:endParaRPr lang="ru-RU"/>
        </a:p>
      </dgm:t>
    </dgm:pt>
    <dgm:pt modelId="{842D5A48-0ABC-482F-A4FC-392D0E94F835}">
      <dgm:prSet phldrT="[Текст]"/>
      <dgm:spPr/>
      <dgm:t>
        <a:bodyPr/>
        <a:lstStyle/>
        <a:p>
          <a:r>
            <a:rPr lang="ru-RU" dirty="0" smtClean="0"/>
            <a:t>Неналоговые доходы 1 213 310,07</a:t>
          </a:r>
          <a:endParaRPr lang="ru-RU" dirty="0"/>
        </a:p>
      </dgm:t>
    </dgm:pt>
    <dgm:pt modelId="{0465909F-C80A-47FC-9024-18A45257A209}" type="parTrans" cxnId="{BCCEBC11-CF36-46ED-8232-8DE4F870752D}">
      <dgm:prSet/>
      <dgm:spPr/>
      <dgm:t>
        <a:bodyPr/>
        <a:lstStyle/>
        <a:p>
          <a:endParaRPr lang="ru-RU"/>
        </a:p>
      </dgm:t>
    </dgm:pt>
    <dgm:pt modelId="{D50006E4-85E9-42E0-9868-A399F1149B67}" type="sibTrans" cxnId="{BCCEBC11-CF36-46ED-8232-8DE4F870752D}">
      <dgm:prSet/>
      <dgm:spPr/>
      <dgm:t>
        <a:bodyPr/>
        <a:lstStyle/>
        <a:p>
          <a:endParaRPr lang="ru-RU"/>
        </a:p>
      </dgm:t>
    </dgm:pt>
    <dgm:pt modelId="{69FD00D5-ACB3-42A9-83F6-C5A876E53236}">
      <dgm:prSet phldrT="[Текст]"/>
      <dgm:spPr/>
      <dgm:t>
        <a:bodyPr/>
        <a:lstStyle/>
        <a:p>
          <a:r>
            <a:rPr lang="ru-RU" dirty="0" smtClean="0"/>
            <a:t>Безвозмездные поступления 5  669 507,59</a:t>
          </a:r>
          <a:endParaRPr lang="ru-RU" dirty="0"/>
        </a:p>
      </dgm:t>
    </dgm:pt>
    <dgm:pt modelId="{ADE0F056-A85D-45B9-93F3-302D8F4D0A23}" type="parTrans" cxnId="{F33D3F97-215D-4964-A3D9-FC4A2E9DF85D}">
      <dgm:prSet/>
      <dgm:spPr/>
      <dgm:t>
        <a:bodyPr/>
        <a:lstStyle/>
        <a:p>
          <a:endParaRPr lang="ru-RU"/>
        </a:p>
      </dgm:t>
    </dgm:pt>
    <dgm:pt modelId="{320965C8-FF8F-44CC-957E-5FFF014D6623}" type="sibTrans" cxnId="{F33D3F97-215D-4964-A3D9-FC4A2E9DF85D}">
      <dgm:prSet/>
      <dgm:spPr/>
      <dgm:t>
        <a:bodyPr/>
        <a:lstStyle/>
        <a:p>
          <a:endParaRPr lang="ru-RU"/>
        </a:p>
      </dgm:t>
    </dgm:pt>
    <dgm:pt modelId="{6F39F103-4924-4FD2-8206-C30F6579F5AB}" type="pres">
      <dgm:prSet presAssocID="{32E6FAA9-AA12-4872-957A-443D0BF251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ECFCF-3EAE-4230-B517-6EC304BCD87C}" type="pres">
      <dgm:prSet presAssocID="{F6FB8F84-1A89-4FB2-B204-ED9DC24F69FC}" presName="parentLin" presStyleCnt="0"/>
      <dgm:spPr/>
    </dgm:pt>
    <dgm:pt modelId="{7477D0F8-B1EC-432C-97C7-878203AD1F16}" type="pres">
      <dgm:prSet presAssocID="{F6FB8F84-1A89-4FB2-B204-ED9DC24F69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E6E43B-8F83-490F-A38B-BFF148BA72B4}" type="pres">
      <dgm:prSet presAssocID="{F6FB8F84-1A89-4FB2-B204-ED9DC24F69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99ED3-9FFB-45BF-B285-34D4129F42C5}" type="pres">
      <dgm:prSet presAssocID="{F6FB8F84-1A89-4FB2-B204-ED9DC24F69FC}" presName="negativeSpace" presStyleCnt="0"/>
      <dgm:spPr/>
    </dgm:pt>
    <dgm:pt modelId="{12721DBF-5529-4E5F-88FE-8EF3A8B69E29}" type="pres">
      <dgm:prSet presAssocID="{F6FB8F84-1A89-4FB2-B204-ED9DC24F69FC}" presName="childText" presStyleLbl="conFgAcc1" presStyleIdx="0" presStyleCnt="3">
        <dgm:presLayoutVars>
          <dgm:bulletEnabled val="1"/>
        </dgm:presLayoutVars>
      </dgm:prSet>
      <dgm:spPr/>
    </dgm:pt>
    <dgm:pt modelId="{2B0DC5EE-3598-40BB-AF61-DE85C7FAD57E}" type="pres">
      <dgm:prSet presAssocID="{5EE492B5-99A5-44BA-9755-8E8D45D148EA}" presName="spaceBetweenRectangles" presStyleCnt="0"/>
      <dgm:spPr/>
    </dgm:pt>
    <dgm:pt modelId="{0784F7BF-1ED9-47B3-8828-0CFA41A0D143}" type="pres">
      <dgm:prSet presAssocID="{842D5A48-0ABC-482F-A4FC-392D0E94F835}" presName="parentLin" presStyleCnt="0"/>
      <dgm:spPr/>
    </dgm:pt>
    <dgm:pt modelId="{9E770D59-C171-43E3-B79B-B9F07379E90A}" type="pres">
      <dgm:prSet presAssocID="{842D5A48-0ABC-482F-A4FC-392D0E94F83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65DDF2-136C-43C5-AA9D-AFA1B8CC560C}" type="pres">
      <dgm:prSet presAssocID="{842D5A48-0ABC-482F-A4FC-392D0E94F8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BD864-19E9-4782-903E-CD6B628668FF}" type="pres">
      <dgm:prSet presAssocID="{842D5A48-0ABC-482F-A4FC-392D0E94F835}" presName="negativeSpace" presStyleCnt="0"/>
      <dgm:spPr/>
    </dgm:pt>
    <dgm:pt modelId="{12836C04-684A-4120-98B7-10979D84661E}" type="pres">
      <dgm:prSet presAssocID="{842D5A48-0ABC-482F-A4FC-392D0E94F835}" presName="childText" presStyleLbl="conFgAcc1" presStyleIdx="1" presStyleCnt="3">
        <dgm:presLayoutVars>
          <dgm:bulletEnabled val="1"/>
        </dgm:presLayoutVars>
      </dgm:prSet>
      <dgm:spPr/>
    </dgm:pt>
    <dgm:pt modelId="{EBA34AEF-EFE8-4E27-968B-B444B9506C64}" type="pres">
      <dgm:prSet presAssocID="{D50006E4-85E9-42E0-9868-A399F1149B67}" presName="spaceBetweenRectangles" presStyleCnt="0"/>
      <dgm:spPr/>
    </dgm:pt>
    <dgm:pt modelId="{1AB57278-FD39-4F97-85BC-E7A7392DA1B6}" type="pres">
      <dgm:prSet presAssocID="{69FD00D5-ACB3-42A9-83F6-C5A876E53236}" presName="parentLin" presStyleCnt="0"/>
      <dgm:spPr/>
    </dgm:pt>
    <dgm:pt modelId="{4DEB2014-3D52-4833-A9E1-80E99B27E571}" type="pres">
      <dgm:prSet presAssocID="{69FD00D5-ACB3-42A9-83F6-C5A876E532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D5E3BA-BEF2-47ED-8933-30EDF1CD1F9B}" type="pres">
      <dgm:prSet presAssocID="{69FD00D5-ACB3-42A9-83F6-C5A876E532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0B0DD-4C8D-4AE3-A992-1E619F25BBFE}" type="pres">
      <dgm:prSet presAssocID="{69FD00D5-ACB3-42A9-83F6-C5A876E53236}" presName="negativeSpace" presStyleCnt="0"/>
      <dgm:spPr/>
    </dgm:pt>
    <dgm:pt modelId="{63D89656-2691-475A-B335-6AB0BAF6E78C}" type="pres">
      <dgm:prSet presAssocID="{69FD00D5-ACB3-42A9-83F6-C5A876E532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3D3F97-215D-4964-A3D9-FC4A2E9DF85D}" srcId="{32E6FAA9-AA12-4872-957A-443D0BF25106}" destId="{69FD00D5-ACB3-42A9-83F6-C5A876E53236}" srcOrd="2" destOrd="0" parTransId="{ADE0F056-A85D-45B9-93F3-302D8F4D0A23}" sibTransId="{320965C8-FF8F-44CC-957E-5FFF014D6623}"/>
    <dgm:cxn modelId="{ACDD0927-10D8-4D3A-8EA3-14E0CCE6935C}" type="presOf" srcId="{69FD00D5-ACB3-42A9-83F6-C5A876E53236}" destId="{51D5E3BA-BEF2-47ED-8933-30EDF1CD1F9B}" srcOrd="1" destOrd="0" presId="urn:microsoft.com/office/officeart/2005/8/layout/list1"/>
    <dgm:cxn modelId="{10BF0B23-5E14-49A6-B9CB-013090F9687E}" type="presOf" srcId="{32E6FAA9-AA12-4872-957A-443D0BF25106}" destId="{6F39F103-4924-4FD2-8206-C30F6579F5AB}" srcOrd="0" destOrd="0" presId="urn:microsoft.com/office/officeart/2005/8/layout/list1"/>
    <dgm:cxn modelId="{C59378CE-77AF-4C7A-8517-2254108C59C8}" type="presOf" srcId="{F6FB8F84-1A89-4FB2-B204-ED9DC24F69FC}" destId="{7477D0F8-B1EC-432C-97C7-878203AD1F16}" srcOrd="0" destOrd="0" presId="urn:microsoft.com/office/officeart/2005/8/layout/list1"/>
    <dgm:cxn modelId="{5D9126FC-5B9C-4199-B6B2-F3BCDD4DC299}" type="presOf" srcId="{69FD00D5-ACB3-42A9-83F6-C5A876E53236}" destId="{4DEB2014-3D52-4833-A9E1-80E99B27E571}" srcOrd="0" destOrd="0" presId="urn:microsoft.com/office/officeart/2005/8/layout/list1"/>
    <dgm:cxn modelId="{67905DC1-9488-4ACB-8AF1-9526218AA7C5}" srcId="{32E6FAA9-AA12-4872-957A-443D0BF25106}" destId="{F6FB8F84-1A89-4FB2-B204-ED9DC24F69FC}" srcOrd="0" destOrd="0" parTransId="{CB0AE041-D2D4-4993-9C4B-DD74BAEAEA8B}" sibTransId="{5EE492B5-99A5-44BA-9755-8E8D45D148EA}"/>
    <dgm:cxn modelId="{4601905A-7977-48A0-A8EE-EE74A753761E}" type="presOf" srcId="{842D5A48-0ABC-482F-A4FC-392D0E94F835}" destId="{2D65DDF2-136C-43C5-AA9D-AFA1B8CC560C}" srcOrd="1" destOrd="0" presId="urn:microsoft.com/office/officeart/2005/8/layout/list1"/>
    <dgm:cxn modelId="{A15AF79B-1282-4D52-946E-04550A17745C}" type="presOf" srcId="{842D5A48-0ABC-482F-A4FC-392D0E94F835}" destId="{9E770D59-C171-43E3-B79B-B9F07379E90A}" srcOrd="0" destOrd="0" presId="urn:microsoft.com/office/officeart/2005/8/layout/list1"/>
    <dgm:cxn modelId="{BCCEBC11-CF36-46ED-8232-8DE4F870752D}" srcId="{32E6FAA9-AA12-4872-957A-443D0BF25106}" destId="{842D5A48-0ABC-482F-A4FC-392D0E94F835}" srcOrd="1" destOrd="0" parTransId="{0465909F-C80A-47FC-9024-18A45257A209}" sibTransId="{D50006E4-85E9-42E0-9868-A399F1149B67}"/>
    <dgm:cxn modelId="{1CFEF2CF-BEDA-41C5-8308-E35B1FF5C6E5}" type="presOf" srcId="{F6FB8F84-1A89-4FB2-B204-ED9DC24F69FC}" destId="{0AE6E43B-8F83-490F-A38B-BFF148BA72B4}" srcOrd="1" destOrd="0" presId="urn:microsoft.com/office/officeart/2005/8/layout/list1"/>
    <dgm:cxn modelId="{233988E5-0536-4387-BF7D-BD05D7B492D8}" type="presParOf" srcId="{6F39F103-4924-4FD2-8206-C30F6579F5AB}" destId="{613ECFCF-3EAE-4230-B517-6EC304BCD87C}" srcOrd="0" destOrd="0" presId="urn:microsoft.com/office/officeart/2005/8/layout/list1"/>
    <dgm:cxn modelId="{2D9CC713-2FB0-4037-95BE-C34E69C31E06}" type="presParOf" srcId="{613ECFCF-3EAE-4230-B517-6EC304BCD87C}" destId="{7477D0F8-B1EC-432C-97C7-878203AD1F16}" srcOrd="0" destOrd="0" presId="urn:microsoft.com/office/officeart/2005/8/layout/list1"/>
    <dgm:cxn modelId="{C354CB40-F272-4B85-B962-F6979744A19B}" type="presParOf" srcId="{613ECFCF-3EAE-4230-B517-6EC304BCD87C}" destId="{0AE6E43B-8F83-490F-A38B-BFF148BA72B4}" srcOrd="1" destOrd="0" presId="urn:microsoft.com/office/officeart/2005/8/layout/list1"/>
    <dgm:cxn modelId="{DD3B082F-3A9D-4D8D-B36D-8741B7CFB4A7}" type="presParOf" srcId="{6F39F103-4924-4FD2-8206-C30F6579F5AB}" destId="{2A899ED3-9FFB-45BF-B285-34D4129F42C5}" srcOrd="1" destOrd="0" presId="urn:microsoft.com/office/officeart/2005/8/layout/list1"/>
    <dgm:cxn modelId="{A765E75A-9EBA-4EB7-A95E-4CB2426617FC}" type="presParOf" srcId="{6F39F103-4924-4FD2-8206-C30F6579F5AB}" destId="{12721DBF-5529-4E5F-88FE-8EF3A8B69E29}" srcOrd="2" destOrd="0" presId="urn:microsoft.com/office/officeart/2005/8/layout/list1"/>
    <dgm:cxn modelId="{491C76F1-6A23-42C8-A8AC-BB430A4E720F}" type="presParOf" srcId="{6F39F103-4924-4FD2-8206-C30F6579F5AB}" destId="{2B0DC5EE-3598-40BB-AF61-DE85C7FAD57E}" srcOrd="3" destOrd="0" presId="urn:microsoft.com/office/officeart/2005/8/layout/list1"/>
    <dgm:cxn modelId="{03FFF2F5-D8B3-4A2D-AED8-BBFD75C7ADD5}" type="presParOf" srcId="{6F39F103-4924-4FD2-8206-C30F6579F5AB}" destId="{0784F7BF-1ED9-47B3-8828-0CFA41A0D143}" srcOrd="4" destOrd="0" presId="urn:microsoft.com/office/officeart/2005/8/layout/list1"/>
    <dgm:cxn modelId="{4F4F500A-0430-49E5-9A39-3468936C5EDC}" type="presParOf" srcId="{0784F7BF-1ED9-47B3-8828-0CFA41A0D143}" destId="{9E770D59-C171-43E3-B79B-B9F07379E90A}" srcOrd="0" destOrd="0" presId="urn:microsoft.com/office/officeart/2005/8/layout/list1"/>
    <dgm:cxn modelId="{007486DD-ADEA-49A4-BD9E-2742D2B04046}" type="presParOf" srcId="{0784F7BF-1ED9-47B3-8828-0CFA41A0D143}" destId="{2D65DDF2-136C-43C5-AA9D-AFA1B8CC560C}" srcOrd="1" destOrd="0" presId="urn:microsoft.com/office/officeart/2005/8/layout/list1"/>
    <dgm:cxn modelId="{D9F3031D-18A9-4B29-91C0-17B9F309AB3A}" type="presParOf" srcId="{6F39F103-4924-4FD2-8206-C30F6579F5AB}" destId="{739BD864-19E9-4782-903E-CD6B628668FF}" srcOrd="5" destOrd="0" presId="urn:microsoft.com/office/officeart/2005/8/layout/list1"/>
    <dgm:cxn modelId="{D424ED23-0AC1-4F0A-A43C-0708BCA13EDA}" type="presParOf" srcId="{6F39F103-4924-4FD2-8206-C30F6579F5AB}" destId="{12836C04-684A-4120-98B7-10979D84661E}" srcOrd="6" destOrd="0" presId="urn:microsoft.com/office/officeart/2005/8/layout/list1"/>
    <dgm:cxn modelId="{5E4CEB33-2A46-4E73-BFF9-05A5A81BF057}" type="presParOf" srcId="{6F39F103-4924-4FD2-8206-C30F6579F5AB}" destId="{EBA34AEF-EFE8-4E27-968B-B444B9506C64}" srcOrd="7" destOrd="0" presId="urn:microsoft.com/office/officeart/2005/8/layout/list1"/>
    <dgm:cxn modelId="{47C6FDD2-DC6F-4D1E-9AC2-9D05D40CE2DF}" type="presParOf" srcId="{6F39F103-4924-4FD2-8206-C30F6579F5AB}" destId="{1AB57278-FD39-4F97-85BC-E7A7392DA1B6}" srcOrd="8" destOrd="0" presId="urn:microsoft.com/office/officeart/2005/8/layout/list1"/>
    <dgm:cxn modelId="{E19E2C8B-10C5-4463-A69D-E7A890DCA60F}" type="presParOf" srcId="{1AB57278-FD39-4F97-85BC-E7A7392DA1B6}" destId="{4DEB2014-3D52-4833-A9E1-80E99B27E571}" srcOrd="0" destOrd="0" presId="urn:microsoft.com/office/officeart/2005/8/layout/list1"/>
    <dgm:cxn modelId="{F0EB575F-5810-43DE-8974-A661D28F0AD7}" type="presParOf" srcId="{1AB57278-FD39-4F97-85BC-E7A7392DA1B6}" destId="{51D5E3BA-BEF2-47ED-8933-30EDF1CD1F9B}" srcOrd="1" destOrd="0" presId="urn:microsoft.com/office/officeart/2005/8/layout/list1"/>
    <dgm:cxn modelId="{B8B60D23-DC24-4FD5-978D-554F37D887CB}" type="presParOf" srcId="{6F39F103-4924-4FD2-8206-C30F6579F5AB}" destId="{1720B0DD-4C8D-4AE3-A992-1E619F25BBFE}" srcOrd="9" destOrd="0" presId="urn:microsoft.com/office/officeart/2005/8/layout/list1"/>
    <dgm:cxn modelId="{34AFE4B8-C504-49D4-AD0D-614F41FF239A}" type="presParOf" srcId="{6F39F103-4924-4FD2-8206-C30F6579F5AB}" destId="{63D89656-2691-475A-B335-6AB0BAF6E7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1DBF-5529-4E5F-88FE-8EF3A8B69E29}">
      <dsp:nvSpPr>
        <dsp:cNvPr id="0" name=""/>
        <dsp:cNvSpPr/>
      </dsp:nvSpPr>
      <dsp:spPr>
        <a:xfrm>
          <a:off x="0" y="1200409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6E43B-8F83-490F-A38B-BFF148BA72B4}">
      <dsp:nvSpPr>
        <dsp:cNvPr id="0" name=""/>
        <dsp:cNvSpPr/>
      </dsp:nvSpPr>
      <dsp:spPr>
        <a:xfrm>
          <a:off x="246856" y="1023289"/>
          <a:ext cx="34559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2 411 369,94</a:t>
          </a:r>
          <a:endParaRPr lang="ru-RU" sz="1200" kern="1200" dirty="0"/>
        </a:p>
      </dsp:txBody>
      <dsp:txXfrm>
        <a:off x="264149" y="1040582"/>
        <a:ext cx="3421401" cy="319654"/>
      </dsp:txXfrm>
    </dsp:sp>
    <dsp:sp modelId="{12836C04-684A-4120-98B7-10979D84661E}">
      <dsp:nvSpPr>
        <dsp:cNvPr id="0" name=""/>
        <dsp:cNvSpPr/>
      </dsp:nvSpPr>
      <dsp:spPr>
        <a:xfrm>
          <a:off x="0" y="1744729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5DDF2-136C-43C5-AA9D-AFA1B8CC560C}">
      <dsp:nvSpPr>
        <dsp:cNvPr id="0" name=""/>
        <dsp:cNvSpPr/>
      </dsp:nvSpPr>
      <dsp:spPr>
        <a:xfrm>
          <a:off x="246856" y="1567609"/>
          <a:ext cx="34559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1 213 310,07</a:t>
          </a:r>
          <a:endParaRPr lang="ru-RU" sz="1200" kern="1200" dirty="0"/>
        </a:p>
      </dsp:txBody>
      <dsp:txXfrm>
        <a:off x="264149" y="1584902"/>
        <a:ext cx="3421401" cy="319654"/>
      </dsp:txXfrm>
    </dsp:sp>
    <dsp:sp modelId="{63D89656-2691-475A-B335-6AB0BAF6E78C}">
      <dsp:nvSpPr>
        <dsp:cNvPr id="0" name=""/>
        <dsp:cNvSpPr/>
      </dsp:nvSpPr>
      <dsp:spPr>
        <a:xfrm>
          <a:off x="0" y="2289048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5E3BA-BEF2-47ED-8933-30EDF1CD1F9B}">
      <dsp:nvSpPr>
        <dsp:cNvPr id="0" name=""/>
        <dsp:cNvSpPr/>
      </dsp:nvSpPr>
      <dsp:spPr>
        <a:xfrm>
          <a:off x="246856" y="2111928"/>
          <a:ext cx="345598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5  669 507,59</a:t>
          </a:r>
          <a:endParaRPr lang="ru-RU" sz="1200" kern="1200" dirty="0"/>
        </a:p>
      </dsp:txBody>
      <dsp:txXfrm>
        <a:off x="264149" y="2129221"/>
        <a:ext cx="3421401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5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58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45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8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2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BD754A-2CB8-4C4E-8D03-D2CB2E2D703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65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405" y="290557"/>
            <a:ext cx="9980438" cy="3243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чапаевское сельское поселение советского района республики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2024 год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847" y="640737"/>
            <a:ext cx="857250" cy="5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Исполнение доходной части бюджета за 2024 год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доходная часть бюджета утверждена на 2024 год в сумме  8 115,838 </a:t>
            </a:r>
            <a:r>
              <a:rPr lang="ru-RU" sz="14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исполнение бюджетных назначений на 2023 года в сумме  9 294,187 </a:t>
            </a:r>
            <a:r>
              <a:rPr lang="ru-RU" sz="14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</a:rPr>
              <a:t>.,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что составляет 114,52 % от утвержденных доходов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3021958"/>
              </p:ext>
            </p:extLst>
          </p:nvPr>
        </p:nvGraphicFramePr>
        <p:xfrm>
          <a:off x="684213" y="685800"/>
          <a:ext cx="4937125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8080328"/>
              </p:ext>
            </p:extLst>
          </p:nvPr>
        </p:nvGraphicFramePr>
        <p:xfrm>
          <a:off x="5808663" y="685800"/>
          <a:ext cx="493395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4548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202" y="74400"/>
            <a:ext cx="1157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Чапаевского сельского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01273"/>
              </p:ext>
            </p:extLst>
          </p:nvPr>
        </p:nvGraphicFramePr>
        <p:xfrm>
          <a:off x="526211" y="1274729"/>
          <a:ext cx="10817526" cy="281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8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8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9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 тыс. руб.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4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423,6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423,6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333,0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333,0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163,3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163,3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619,5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619,5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4212" y="5264209"/>
            <a:ext cx="8534400" cy="1358782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Исполнение </a:t>
            </a:r>
            <a:r>
              <a:rPr lang="ru-RU" sz="1400" b="1" dirty="0" smtClean="0">
                <a:solidFill>
                  <a:prstClr val="black"/>
                </a:solidFill>
              </a:rPr>
              <a:t>расходной </a:t>
            </a:r>
            <a:r>
              <a:rPr lang="ru-RU" sz="1400" b="1" dirty="0">
                <a:solidFill>
                  <a:prstClr val="black"/>
                </a:solidFill>
              </a:rPr>
              <a:t>части бюджета за </a:t>
            </a:r>
            <a:r>
              <a:rPr lang="ru-RU" sz="1400" b="1" dirty="0" smtClean="0">
                <a:solidFill>
                  <a:prstClr val="black"/>
                </a:solidFill>
              </a:rPr>
              <a:t>2024 </a:t>
            </a:r>
            <a:r>
              <a:rPr lang="ru-RU" sz="1400" b="1" dirty="0">
                <a:solidFill>
                  <a:prstClr val="black"/>
                </a:solidFill>
              </a:rPr>
              <a:t>год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расходная </a:t>
            </a:r>
            <a:r>
              <a:rPr lang="ru-RU" sz="1400" b="1" dirty="0">
                <a:solidFill>
                  <a:prstClr val="black"/>
                </a:solidFill>
              </a:rPr>
              <a:t>часть бюджета утверждена на </a:t>
            </a:r>
            <a:r>
              <a:rPr lang="ru-RU" sz="1400" b="1" dirty="0" smtClean="0">
                <a:solidFill>
                  <a:prstClr val="black"/>
                </a:solidFill>
              </a:rPr>
              <a:t>2024 </a:t>
            </a:r>
            <a:r>
              <a:rPr lang="ru-RU" sz="1400" b="1" dirty="0">
                <a:solidFill>
                  <a:prstClr val="black"/>
                </a:solidFill>
              </a:rPr>
              <a:t>год в сумме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8 619,5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1400" b="1" dirty="0">
                <a:solidFill>
                  <a:prstClr val="black"/>
                </a:solidFill>
              </a:rPr>
              <a:t>.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исполнение бюджетных назначений на </a:t>
            </a:r>
            <a:r>
              <a:rPr lang="ru-RU" sz="1400" b="1" dirty="0" smtClean="0">
                <a:solidFill>
                  <a:prstClr val="black"/>
                </a:solidFill>
              </a:rPr>
              <a:t>2024  год </a:t>
            </a:r>
            <a:r>
              <a:rPr lang="ru-RU" sz="1400" b="1" dirty="0">
                <a:solidFill>
                  <a:prstClr val="black"/>
                </a:solidFill>
              </a:rPr>
              <a:t>в сумме </a:t>
            </a:r>
            <a:r>
              <a:rPr lang="ru-RU" sz="1400" b="1" dirty="0" smtClean="0">
                <a:solidFill>
                  <a:prstClr val="black"/>
                </a:solidFill>
              </a:rPr>
              <a:t>8 619,5 </a:t>
            </a:r>
            <a:r>
              <a:rPr lang="ru-RU" sz="14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1400" b="1" dirty="0">
                <a:solidFill>
                  <a:prstClr val="black"/>
                </a:solidFill>
              </a:rPr>
              <a:t>.,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что составляет </a:t>
            </a:r>
            <a:r>
              <a:rPr lang="ru-RU" sz="1400" b="1" dirty="0" smtClean="0">
                <a:solidFill>
                  <a:prstClr val="black"/>
                </a:solidFill>
              </a:rPr>
              <a:t>100,0 </a:t>
            </a:r>
            <a:r>
              <a:rPr lang="ru-RU" sz="1400" b="1" dirty="0" smtClean="0">
                <a:solidFill>
                  <a:prstClr val="black"/>
                </a:solidFill>
              </a:rPr>
              <a:t>% </a:t>
            </a:r>
            <a:r>
              <a:rPr lang="ru-RU" sz="1400" b="1" dirty="0">
                <a:solidFill>
                  <a:prstClr val="black"/>
                </a:solidFill>
              </a:rPr>
              <a:t>от утвержденных </a:t>
            </a:r>
            <a:r>
              <a:rPr lang="ru-RU" sz="1400" b="1" dirty="0" smtClean="0">
                <a:solidFill>
                  <a:prstClr val="black"/>
                </a:solidFill>
              </a:rPr>
              <a:t>расходов</a:t>
            </a: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184948"/>
              </p:ext>
            </p:extLst>
          </p:nvPr>
        </p:nvGraphicFramePr>
        <p:xfrm>
          <a:off x="572569" y="2532"/>
          <a:ext cx="11246264" cy="487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37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574" y="282011"/>
            <a:ext cx="637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6182" y="959544"/>
            <a:ext cx="9720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общегосударственные расходы исполнены за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4 423,6 тыс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обеспечение деятельности и содержание администрации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Чапаевского сельского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и проведение выборов депутатов представительного органа муниципального образования,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прочих мероприятий органов местного самоуправления.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85879"/>
              </p:ext>
            </p:extLst>
          </p:nvPr>
        </p:nvGraphicFramePr>
        <p:xfrm>
          <a:off x="586597" y="2726109"/>
          <a:ext cx="11153955" cy="2855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8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4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точненный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на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2024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423 563,58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423 563,58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687,18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687,18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местных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934 092,58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934 092,58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127,00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127,00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440 102,82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440 102,82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554,00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554,00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456" y="1221594"/>
            <a:ext cx="1075256" cy="8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51024"/>
              </p:ext>
            </p:extLst>
          </p:nvPr>
        </p:nvGraphicFramePr>
        <p:xfrm>
          <a:off x="414068" y="3958729"/>
          <a:ext cx="11233850" cy="146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8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9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2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35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350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0203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4242" y="48599"/>
            <a:ext cx="67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4049" y="534166"/>
            <a:ext cx="2982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350,1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350,1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4049" y="2025354"/>
            <a:ext cx="5292696" cy="136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4049" y="1365164"/>
            <a:ext cx="485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11" name="Рисунок 10" descr="https://upload-1ea6d5d5724ca2cef6f86e49c4cece1e.hb.bizmrg.com/iblock/f8f/f8f1f51007c227a7e48c879bb2009433/8e2c9eb124ed24f46648178818ebaa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632389"/>
            <a:ext cx="4918508" cy="2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5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86" y="79555"/>
            <a:ext cx="985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90427"/>
              </p:ext>
            </p:extLst>
          </p:nvPr>
        </p:nvGraphicFramePr>
        <p:xfrm>
          <a:off x="477078" y="616546"/>
          <a:ext cx="11211339" cy="1426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333 013,30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333 013,30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125 013,30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125 013,30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16" y="2210813"/>
            <a:ext cx="5334462" cy="49381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21022"/>
              </p:ext>
            </p:extLst>
          </p:nvPr>
        </p:nvGraphicFramePr>
        <p:xfrm>
          <a:off x="477079" y="2704633"/>
          <a:ext cx="11211338" cy="138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581"/>
                <a:gridCol w="1860932"/>
                <a:gridCol w="1437744"/>
                <a:gridCol w="1878409"/>
                <a:gridCol w="1349672"/>
              </a:tblGrid>
              <a:tr h="608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2024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163 284,59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163 216,52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136,92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136,92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  <a:tr h="256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159 147,67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159 079,60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9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085012" y="1011936"/>
            <a:ext cx="3657600" cy="2365248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В рамках </a:t>
            </a:r>
            <a:r>
              <a:rPr lang="ru-RU" sz="1200" b="1" dirty="0" smtClean="0">
                <a:solidFill>
                  <a:prstClr val="black"/>
                </a:solidFill>
              </a:rPr>
              <a:t>Реализации программы </a:t>
            </a:r>
            <a:r>
              <a:rPr lang="ru-RU" sz="1200" b="1" dirty="0">
                <a:solidFill>
                  <a:prstClr val="black"/>
                </a:solidFill>
              </a:rPr>
              <a:t>формирования современной городской </a:t>
            </a:r>
            <a:r>
              <a:rPr lang="ru-RU" sz="1200" b="1" dirty="0" smtClean="0">
                <a:solidFill>
                  <a:prstClr val="black"/>
                </a:solidFill>
              </a:rPr>
              <a:t>среды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на территории Чапаевского сельского поселения Советского района Республики Крым  было </a:t>
            </a:r>
            <a:r>
              <a:rPr lang="ru-RU" sz="1200" b="1" dirty="0">
                <a:solidFill>
                  <a:prstClr val="black"/>
                </a:solidFill>
              </a:rPr>
              <a:t>произведено </a:t>
            </a:r>
            <a:r>
              <a:rPr lang="ru-RU" sz="1200" b="1" dirty="0" smtClean="0">
                <a:solidFill>
                  <a:prstClr val="black"/>
                </a:solidFill>
              </a:rPr>
              <a:t>благоустройство общественных территорий в части обустройства контейнерных площадок для сбора ТКО, а так же в части закупки контейнеров для сбора ТКО на территории кладбища Чапаевского сельского поселения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615297"/>
            <a:ext cx="4498848" cy="5712351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7085012" y="4011168"/>
            <a:ext cx="3657600" cy="2846832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ru-RU" sz="1200" b="1" dirty="0">
                <a:solidFill>
                  <a:prstClr val="black"/>
                </a:solidFill>
              </a:rPr>
              <a:t>Из плановых показателей </a:t>
            </a:r>
            <a:r>
              <a:rPr lang="ru-RU" sz="1200" b="1" dirty="0" smtClean="0">
                <a:solidFill>
                  <a:prstClr val="black"/>
                </a:solidFill>
              </a:rPr>
              <a:t> 468 068,07 руб</a:t>
            </a:r>
            <a:r>
              <a:rPr lang="ru-RU" sz="1200" b="1" dirty="0">
                <a:solidFill>
                  <a:prstClr val="black"/>
                </a:solidFill>
              </a:rPr>
              <a:t>. израсходовано </a:t>
            </a:r>
            <a:r>
              <a:rPr lang="ru-RU" sz="1200" b="1" dirty="0" smtClean="0">
                <a:solidFill>
                  <a:prstClr val="black"/>
                </a:solidFill>
              </a:rPr>
              <a:t>468 000,00 </a:t>
            </a:r>
            <a:r>
              <a:rPr lang="ru-RU" sz="1200" b="1" dirty="0">
                <a:solidFill>
                  <a:prstClr val="black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48823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64857"/>
              </p:ext>
            </p:extLst>
          </p:nvPr>
        </p:nvGraphicFramePr>
        <p:xfrm>
          <a:off x="555477" y="461665"/>
          <a:ext cx="11075347" cy="1012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4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1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6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2024г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8467" y="-34183"/>
            <a:ext cx="860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КИНЕМАТОГРАФИЯ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477" y="20275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349,6 тыс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349,6 тыс.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216276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521294"/>
            <a:ext cx="10784244" cy="23928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Расходы бюджета в рамках муниципальных программ на </a:t>
            </a:r>
            <a:r>
              <a:rPr lang="ru-RU" sz="1400" b="1" dirty="0" smtClean="0">
                <a:solidFill>
                  <a:schemeClr val="bg1"/>
                </a:solidFill>
              </a:rPr>
              <a:t>2024 </a:t>
            </a:r>
            <a:r>
              <a:rPr lang="ru-RU" sz="1400" b="1" dirty="0" smtClean="0">
                <a:solidFill>
                  <a:schemeClr val="bg1"/>
                </a:solidFill>
              </a:rPr>
              <a:t>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537270"/>
              </p:ext>
            </p:extLst>
          </p:nvPr>
        </p:nvGraphicFramePr>
        <p:xfrm>
          <a:off x="452928" y="837488"/>
          <a:ext cx="11297540" cy="50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22"/>
                <a:gridCol w="6537532"/>
                <a:gridCol w="1521152"/>
                <a:gridCol w="1367327"/>
                <a:gridCol w="1307507"/>
              </a:tblGrid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Утверждено, </a:t>
                      </a:r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тыс.руб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%</a:t>
                      </a:r>
                      <a:endParaRPr lang="ru-RU" sz="1400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</a:t>
                      </a:r>
                      <a:r>
                        <a:rPr lang="ru-RU" sz="1200" dirty="0" smtClean="0"/>
                        <a:t> « Улучшение качества муниципального управления </a:t>
                      </a:r>
                      <a:r>
                        <a:rPr lang="ru-RU" sz="1200" baseline="0" dirty="0" smtClean="0"/>
                        <a:t>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346,2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346,2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программа </a:t>
                      </a:r>
                      <a:r>
                        <a:rPr lang="ru-RU" sz="1100" dirty="0" smtClean="0"/>
                        <a:t> Осуществление первичного воинского учета муниципального образования Чапаевское</a:t>
                      </a:r>
                      <a:r>
                        <a:rPr lang="ru-RU" sz="1100" baseline="0" dirty="0" smtClean="0"/>
                        <a:t> сельское поселение Советского района Республики Крым 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программа "Развитие </a:t>
                      </a:r>
                      <a:r>
                        <a:rPr lang="ru-RU" sz="1100" dirty="0" err="1" smtClean="0"/>
                        <a:t>внуртипоселковых</a:t>
                      </a:r>
                      <a:r>
                        <a:rPr lang="ru-RU" sz="1100" dirty="0" smtClean="0"/>
                        <a:t> дорог в Чапаевском сельском поселении"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125,0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125,0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программа </a:t>
                      </a:r>
                      <a:r>
                        <a:rPr lang="ru-RU" sz="1100" dirty="0" smtClean="0"/>
                        <a:t>«Благоустройство территории Чапаевского сельского поселения Советского района Республики Крым"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691,1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691,1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программа "Формирование </a:t>
                      </a:r>
                      <a:r>
                        <a:rPr lang="ru-RU" sz="1100" dirty="0" smtClean="0"/>
                        <a:t>современной </a:t>
                      </a:r>
                      <a:r>
                        <a:rPr lang="ru-RU" sz="1100" dirty="0" smtClean="0"/>
                        <a:t>городской среды на территории </a:t>
                      </a:r>
                      <a:r>
                        <a:rPr lang="ru-RU" sz="1100" dirty="0" smtClean="0"/>
                        <a:t>Чапаевского сельского поселения Советского</a:t>
                      </a:r>
                      <a:r>
                        <a:rPr lang="ru-RU" sz="1100" baseline="0" dirty="0" smtClean="0"/>
                        <a:t> района Республики Крым на 2020 – 2024 годы</a:t>
                      </a:r>
                      <a:r>
                        <a:rPr lang="ru-RU" sz="1100" dirty="0" smtClean="0"/>
                        <a:t>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программа </a:t>
                      </a:r>
                      <a:r>
                        <a:rPr lang="ru-RU" sz="1100" dirty="0" smtClean="0"/>
                        <a:t>«Развитие культуры в муниципальном образовании Чапаевское сельское поселение Советского района Республики Крым на 2022 – 2026 годы 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330,1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330,1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2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900" y="193020"/>
            <a:ext cx="376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430" y="863125"/>
            <a:ext cx="9451648" cy="3416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Адрес: </a:t>
            </a:r>
            <a:r>
              <a:rPr lang="ru-RU" dirty="0" smtClean="0"/>
              <a:t>Республика Крым, Советский район, село Чапаевка,</a:t>
            </a:r>
          </a:p>
          <a:p>
            <a:pPr algn="ctr"/>
            <a:r>
              <a:rPr lang="ru-RU" dirty="0" smtClean="0"/>
              <a:t> улица 40 лет Победы, дом 10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smtClean="0"/>
              <a:t>chapaevka2015@yandex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Телефон: </a:t>
            </a:r>
            <a:r>
              <a:rPr lang="ru-RU" dirty="0" smtClean="0"/>
              <a:t>8</a:t>
            </a:r>
            <a:r>
              <a:rPr lang="en-US" dirty="0" smtClean="0"/>
              <a:t> (36552)9 44 34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График работы:  с </a:t>
            </a:r>
            <a:r>
              <a:rPr lang="en-US" dirty="0" smtClean="0"/>
              <a:t>8</a:t>
            </a:r>
            <a:r>
              <a:rPr lang="ru-RU" dirty="0" smtClean="0"/>
              <a:t>-00 </a:t>
            </a:r>
            <a:r>
              <a:rPr lang="ru-RU" dirty="0"/>
              <a:t>до </a:t>
            </a:r>
            <a:r>
              <a:rPr lang="ru-RU" dirty="0" smtClean="0"/>
              <a:t>1</a:t>
            </a:r>
            <a:r>
              <a:rPr lang="en-US" dirty="0" smtClean="0"/>
              <a:t>7</a:t>
            </a:r>
            <a:r>
              <a:rPr lang="ru-RU" dirty="0" smtClean="0"/>
              <a:t>-00 </a:t>
            </a:r>
            <a:r>
              <a:rPr lang="ru-RU" dirty="0"/>
              <a:t>обед с </a:t>
            </a:r>
            <a:r>
              <a:rPr lang="ru-RU" dirty="0" smtClean="0"/>
              <a:t>1</a:t>
            </a:r>
            <a:r>
              <a:rPr lang="en-US" dirty="0" smtClean="0"/>
              <a:t>2</a:t>
            </a:r>
            <a:r>
              <a:rPr lang="ru-RU" dirty="0" smtClean="0"/>
              <a:t>-00 </a:t>
            </a:r>
            <a:r>
              <a:rPr lang="ru-RU" dirty="0"/>
              <a:t>до </a:t>
            </a:r>
            <a:r>
              <a:rPr lang="ru-RU" dirty="0" smtClean="0"/>
              <a:t>1</a:t>
            </a:r>
            <a:r>
              <a:rPr lang="en-US" dirty="0" smtClean="0"/>
              <a:t>3</a:t>
            </a:r>
            <a:r>
              <a:rPr lang="ru-RU" dirty="0" smtClean="0"/>
              <a:t>-00 </a:t>
            </a:r>
            <a:r>
              <a:rPr lang="ru-RU" dirty="0"/>
              <a:t>выходные: суббота, воскресенье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Информация </a:t>
            </a:r>
            <a:r>
              <a:rPr lang="ru-RU" dirty="0" smtClean="0"/>
              <a:t>размещается </a:t>
            </a:r>
            <a:r>
              <a:rPr lang="ru-RU" dirty="0"/>
              <a:t>на официальном </a:t>
            </a:r>
            <a:r>
              <a:rPr lang="ru-RU" dirty="0" smtClean="0"/>
              <a:t>сайте</a:t>
            </a:r>
            <a:r>
              <a:rPr lang="en-US" dirty="0" smtClean="0"/>
              <a:t> https</a:t>
            </a:r>
            <a:r>
              <a:rPr lang="en-US" dirty="0"/>
              <a:t>://chapaevka.ru/</a:t>
            </a:r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60" y="928799"/>
            <a:ext cx="857250" cy="5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Исполнение бюджета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Муниципального образования 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чапаевское сельское поселение 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советского района республики </a:t>
            </a:r>
            <a:r>
              <a:rPr lang="ru-RU" sz="1400" b="1" dirty="0" err="1" smtClean="0">
                <a:solidFill>
                  <a:schemeClr val="bg1"/>
                </a:solidFill>
              </a:rPr>
              <a:t>крым</a:t>
            </a:r>
            <a:r>
              <a:rPr lang="ru-RU" sz="1400" b="1" dirty="0" smtClean="0">
                <a:solidFill>
                  <a:schemeClr val="bg1"/>
                </a:solidFill>
              </a:rPr>
              <a:t> 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за 2024 </a:t>
            </a:r>
            <a:r>
              <a:rPr lang="ru-RU" sz="1400" b="1" dirty="0">
                <a:solidFill>
                  <a:schemeClr val="bg1"/>
                </a:solidFill>
              </a:rPr>
              <a:t>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685800"/>
            <a:ext cx="64262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9" y="717847"/>
            <a:ext cx="8537248" cy="49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465" y="119642"/>
            <a:ext cx="11673555" cy="6588808"/>
          </a:xfrm>
        </p:spPr>
        <p:txBody>
          <a:bodyPr>
            <a:normAutofit/>
          </a:bodyPr>
          <a:lstStyle/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МО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Чапаевское сельское поселение составляет 7 873,7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сельскохозяйственные угодья 6 920,5 га. 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Чапаевское сельское поселение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3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образовательных учреждений: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«Чапаевский  детский сад «Орешек»</a:t>
            </a:r>
            <a:r>
              <a:rPr lang="ru-RU" dirty="0"/>
              <a:t>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Разновозрастная группа ( 2 – 4 года) – 23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воспитанника; Разновозрастная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(3 – 5 лет) – 24 воспитанника</a:t>
            </a:r>
            <a:b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(5 – 6 лет) – 19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 Подготовительная </a:t>
            </a:r>
            <a:r>
              <a:rPr lang="ru-RU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(6 – 7 лет) – 26  воспитанников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«Чапаевская средняя школа» на 259 учащихся;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Республики Крым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«Чапаевский агротехнологический техникум имени И.Н. Шатилова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453 учащихся.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–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2 411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Автодорог общего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местного значения –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2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36" y="111095"/>
            <a:ext cx="11690647" cy="65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210" y="10798"/>
            <a:ext cx="1063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МО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Чапаевское сельское поселение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47626"/>
              </p:ext>
            </p:extLst>
          </p:nvPr>
        </p:nvGraphicFramePr>
        <p:xfrm>
          <a:off x="811850" y="1131519"/>
          <a:ext cx="10212225" cy="37331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33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3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 том числе: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115 837,54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294 187,60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(собственные)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446 261,95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624 680,01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148,2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безвозмездные, в том числе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669 575,59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669 507,59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475 723,00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475 723,00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619 519,47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619 451,40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/профицит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681,93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- 674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736,30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4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50206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 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7085012" y="1247686"/>
            <a:ext cx="4477448" cy="474671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 доходы составляют 18,5 % от общих доходов и состоят из следующих поступлений: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НДФЛ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Налог на имущество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Земельный налог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5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400537" cy="52770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Неналоговые 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13503"/>
            <a:ext cx="5943600" cy="35208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213503"/>
            <a:ext cx="4400536" cy="4780897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ru-RU" b="1" dirty="0" smtClean="0">
                <a:solidFill>
                  <a:schemeClr val="bg1"/>
                </a:solidFill>
              </a:rPr>
              <a:t>Неналоговые доходы составляют 11.99% </a:t>
            </a:r>
            <a:r>
              <a:rPr lang="ru-RU" b="1" dirty="0" smtClean="0">
                <a:solidFill>
                  <a:prstClr val="black"/>
                </a:solidFill>
              </a:rPr>
              <a:t>от </a:t>
            </a:r>
            <a:r>
              <a:rPr lang="ru-RU" b="1" dirty="0">
                <a:solidFill>
                  <a:prstClr val="black"/>
                </a:solidFill>
              </a:rPr>
              <a:t>общих доходов и состоят из следующих поступлений:</a:t>
            </a:r>
          </a:p>
          <a:p>
            <a:r>
              <a:rPr lang="ru-RU" b="1" dirty="0">
                <a:solidFill>
                  <a:schemeClr val="bg1"/>
                </a:solidFill>
              </a:rPr>
              <a:t> - Доходы, получаемые в виде арендной либо иной платы за передачу в возмездное пользование государственного и муниципального </a:t>
            </a:r>
            <a:r>
              <a:rPr lang="ru-RU" b="1" dirty="0" smtClean="0">
                <a:solidFill>
                  <a:schemeClr val="bg1"/>
                </a:solidFill>
              </a:rPr>
              <a:t>имущества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Прочие </a:t>
            </a:r>
            <a:r>
              <a:rPr lang="ru-RU" b="1" dirty="0">
                <a:solidFill>
                  <a:schemeClr val="bg1"/>
                </a:solidFill>
              </a:rPr>
              <a:t>поступления от использования имущества, находящегося в собственности городских </a:t>
            </a:r>
            <a:r>
              <a:rPr lang="ru-RU" b="1" dirty="0" smtClean="0">
                <a:solidFill>
                  <a:schemeClr val="bg1"/>
                </a:solidFill>
              </a:rPr>
              <a:t>поселений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189776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33969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Безвозмездные поступления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085012" y="1102407"/>
            <a:ext cx="3657600" cy="3198659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ru-RU" b="1" dirty="0" smtClean="0">
                <a:solidFill>
                  <a:prstClr val="black"/>
                </a:solidFill>
              </a:rPr>
              <a:t>Безвозмездные поступления составляют 69,86 % </a:t>
            </a:r>
            <a:r>
              <a:rPr lang="ru-RU" b="1" dirty="0">
                <a:solidFill>
                  <a:prstClr val="black"/>
                </a:solidFill>
              </a:rPr>
              <a:t>от общих доходов и состоят из следующих </a:t>
            </a:r>
            <a:r>
              <a:rPr lang="ru-RU" b="1" dirty="0" smtClean="0">
                <a:solidFill>
                  <a:prstClr val="black"/>
                </a:solidFill>
              </a:rPr>
              <a:t>поступлений</a:t>
            </a:r>
            <a:endParaRPr lang="ru-RU" sz="1400" b="1" cap="all" dirty="0" smtClean="0">
              <a:ln w="3175" cmpd="sng">
                <a:noFill/>
              </a:ln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400" b="1" cap="all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дотации</a:t>
            </a:r>
            <a:b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субсидии</a:t>
            </a:r>
            <a:b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субвенции</a:t>
            </a:r>
            <a:b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иные межбюджетные </a:t>
            </a:r>
            <a:r>
              <a:rPr lang="ru-RU" sz="1400" b="1" cap="all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трансферты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38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1109" y="112144"/>
            <a:ext cx="98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Чапаевского сельского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25672"/>
              </p:ext>
            </p:extLst>
          </p:nvPr>
        </p:nvGraphicFramePr>
        <p:xfrm>
          <a:off x="379563" y="487110"/>
          <a:ext cx="11533517" cy="4883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3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Источник 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Уточненный бюджет на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 (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Исполнено за 2024 год (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446,3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624,7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148,2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782,8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391,7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190,2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848,4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210,7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570,6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1 200,7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210,4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Земельный налог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363,8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980,3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269,5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027,3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213,30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118,1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ПОШЛИНА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127,7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1000" b="1" i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.: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713,8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896,5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125,6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29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межселенных территорий муниципальных районов,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573,5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745,8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931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140,3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150,8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20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 от сдачи в аренду имущества, составляющего казну муниципальных районов (за исключением земельных участков)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 ОТ ПРОДАЖИ МАТЕРИАЛЬНЫХ И НЕМАТЕРИАЛЬНЫХ </a:t>
                      </a:r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АКТИВОВ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301,6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301,6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ПОСТУПЛЕНИЯ, в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669,6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669,5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Дотация на </a:t>
                      </a:r>
                      <a:r>
                        <a:rPr lang="ru-RU" sz="900" u="none" strike="noStrike" dirty="0" smtClean="0">
                          <a:effectLst/>
                        </a:rPr>
                        <a:t>выравнивание </a:t>
                      </a:r>
                      <a:r>
                        <a:rPr lang="ru-RU" sz="900" u="none" strike="noStrike" dirty="0">
                          <a:effectLst/>
                        </a:rPr>
                        <a:t>бюджетной обеспеченности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475,7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1 475,7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Дотации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+mn-lt"/>
                        </a:rPr>
                        <a:t> бюджетам на поддержку мер по обеспечению сбалансированности бюджетов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992,8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1 992,8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46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Дотации на выравнивание бюджетной обеспеченности из бюджетов муниципальных районов, городских округов с внутригородским делением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245,6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245,6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467,6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467,6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351,2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351,2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1 136,7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1 136,7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3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115,8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294,2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5329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3815</TotalTime>
  <Words>1309</Words>
  <Application>Microsoft Office PowerPoint</Application>
  <PresentationFormat>Произвольный</PresentationFormat>
  <Paragraphs>360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Сектор</vt:lpstr>
      <vt:lpstr>  бюджет для граждан   Исполнение бюджета муниципального образования чапаевское сельское поселение советского района республики крым   за 2024 год</vt:lpstr>
      <vt:lpstr>Исполнение бюджета  Муниципального образования   чапаевское сельское поселение   советского района республики крым   за 2024 год</vt:lpstr>
      <vt:lpstr>Презентация PowerPoint</vt:lpstr>
      <vt:lpstr>Презентация PowerPoint</vt:lpstr>
      <vt:lpstr>Презентация PowerPoint</vt:lpstr>
      <vt:lpstr>Налоговые доходы</vt:lpstr>
      <vt:lpstr>Неналоговые доходы</vt:lpstr>
      <vt:lpstr>Безвозмездные поступления</vt:lpstr>
      <vt:lpstr>Презентация PowerPoint</vt:lpstr>
      <vt:lpstr>Исполнение доходной части бюджета за 2024 год  доходная часть бюджета утверждена на 2024 год в сумме  8 115,838 тыс.руб. исполнение бюджетных назначений на 2023 года в сумме  9 294,187 тыс.руб., что составляет 114,52 % от утвержденных доходов  </vt:lpstr>
      <vt:lpstr>Презентация PowerPoint</vt:lpstr>
      <vt:lpstr>Исполнение расходной части бюджета за 2024 год  расходная часть бюджета утверждена на 2024 год в сумме  8 619,5 тыс.руб. исполнение бюджетных назначений на 2024  год в сумме 8 619,5 тыс.руб., что составляет 100,0 % от утвержденных расходов </vt:lpstr>
      <vt:lpstr>Презентация PowerPoint</vt:lpstr>
      <vt:lpstr>Презентация PowerPoint</vt:lpstr>
      <vt:lpstr>Презентация PowerPoint</vt:lpstr>
      <vt:lpstr>В рамках Реализации программы формирования современной городской среды на территории Чапаевского сельского поселения Советского района Республики Крым  было произведено благоустройство общественных территорий в части обустройства контейнерных площадок для сбора ТКО, а так же в части закупки контейнеров для сбора ТКО на территории кладбища Чапаевского сельского поселения</vt:lpstr>
      <vt:lpstr>Презентация PowerPoint</vt:lpstr>
      <vt:lpstr>Расходы бюджета в рамках муниципальных программ на 2024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Ключникова</dc:creator>
  <cp:lastModifiedBy>user</cp:lastModifiedBy>
  <cp:revision>454</cp:revision>
  <cp:lastPrinted>2023-03-16T12:53:38Z</cp:lastPrinted>
  <dcterms:created xsi:type="dcterms:W3CDTF">2021-08-29T19:09:36Z</dcterms:created>
  <dcterms:modified xsi:type="dcterms:W3CDTF">2025-04-28T08:30:11Z</dcterms:modified>
</cp:coreProperties>
</file>